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3" r:id="rId20"/>
    <p:sldId id="275" r:id="rId21"/>
    <p:sldId id="276" r:id="rId22"/>
    <p:sldId id="277" r:id="rId23"/>
    <p:sldId id="304" r:id="rId24"/>
    <p:sldId id="305" r:id="rId25"/>
    <p:sldId id="308" r:id="rId26"/>
    <p:sldId id="309" r:id="rId27"/>
    <p:sldId id="307" r:id="rId28"/>
    <p:sldId id="306" r:id="rId29"/>
    <p:sldId id="279" r:id="rId30"/>
    <p:sldId id="297" r:id="rId31"/>
    <p:sldId id="280" r:id="rId32"/>
    <p:sldId id="301" r:id="rId33"/>
    <p:sldId id="299" r:id="rId34"/>
    <p:sldId id="298" r:id="rId35"/>
    <p:sldId id="284" r:id="rId36"/>
    <p:sldId id="300" r:id="rId37"/>
    <p:sldId id="283" r:id="rId38"/>
    <p:sldId id="303" r:id="rId39"/>
    <p:sldId id="302" r:id="rId40"/>
    <p:sldId id="285" r:id="rId41"/>
    <p:sldId id="288" r:id="rId42"/>
    <p:sldId id="291" r:id="rId43"/>
    <p:sldId id="293" r:id="rId44"/>
    <p:sldId id="294" r:id="rId45"/>
    <p:sldId id="295" r:id="rId46"/>
    <p:sldId id="296" r:id="rId47"/>
    <p:sldId id="292" r:id="rId48"/>
  </p:sldIdLst>
  <p:sldSz cx="18288000" cy="10287000"/>
  <p:notesSz cx="6858000" cy="9144000"/>
  <p:embeddedFontLst>
    <p:embeddedFont>
      <p:font typeface="Google Sans" panose="020B0503030502040204" pitchFamily="34" charset="0"/>
      <p:regular r:id="rId49"/>
      <p:bold r:id="rId50"/>
      <p:italic r:id="rId51"/>
      <p:boldItalic r:id="rId52"/>
    </p:embeddedFont>
    <p:embeddedFont>
      <p:font typeface="Google Sans Medium" panose="020B0603030502040204" pitchFamily="34" charset="0"/>
      <p:regular r:id="rId53"/>
      <p:italic r:id="rId54"/>
    </p:embeddedFont>
    <p:embeddedFont>
      <p:font typeface="Patrick Hand" panose="00000500000000000000" pitchFamily="2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emplate" id="{3530D677-7447-4DE9-B0F2-8E73C0B81E4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1. Intro" id="{E7DE19A1-543A-4536-9A7F-EDD31ABF8729}">
          <p14:sldIdLst>
            <p14:sldId id="271"/>
            <p14:sldId id="272"/>
          </p14:sldIdLst>
        </p14:section>
        <p14:section name="2. Giới thiệu" id="{8650652F-F6E8-4E9A-BD9A-22FDBE4161B6}">
          <p14:sldIdLst>
            <p14:sldId id="278"/>
            <p14:sldId id="273"/>
            <p14:sldId id="275"/>
            <p14:sldId id="276"/>
            <p14:sldId id="277"/>
            <p14:sldId id="304"/>
            <p14:sldId id="305"/>
            <p14:sldId id="308"/>
            <p14:sldId id="309"/>
            <p14:sldId id="307"/>
            <p14:sldId id="306"/>
          </p14:sldIdLst>
        </p14:section>
        <p14:section name="2. Thiết kế chương trình" id="{86BB1E1F-5C96-4AAB-995B-FF27B53BAB26}">
          <p14:sldIdLst>
            <p14:sldId id="279"/>
            <p14:sldId id="297"/>
            <p14:sldId id="280"/>
            <p14:sldId id="301"/>
            <p14:sldId id="299"/>
            <p14:sldId id="298"/>
            <p14:sldId id="284"/>
            <p14:sldId id="300"/>
            <p14:sldId id="283"/>
            <p14:sldId id="303"/>
            <p14:sldId id="302"/>
            <p14:sldId id="285"/>
            <p14:sldId id="288"/>
          </p14:sldIdLst>
        </p14:section>
        <p14:section name="3. Tổng kết &amp; phát triển" id="{82A3B6CF-56D6-4CFC-94B0-29989F20B0D6}">
          <p14:sldIdLst>
            <p14:sldId id="291"/>
            <p14:sldId id="293"/>
            <p14:sldId id="294"/>
            <p14:sldId id="295"/>
            <p14:sldId id="296"/>
          </p14:sldIdLst>
        </p14:section>
        <p14:section name="4. Outro" id="{D549AF70-68AC-4BA8-BC9A-B55DC5217075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3A3"/>
    <a:srgbClr val="FFFFFF"/>
    <a:srgbClr val="486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5932D-99D5-4524-8FBD-31E94489279D}" v="176" dt="2024-11-30T05:06:18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967" autoAdjust="0"/>
  </p:normalViewPr>
  <p:slideViewPr>
    <p:cSldViewPr>
      <p:cViewPr varScale="1">
        <p:scale>
          <a:sx n="51" d="100"/>
          <a:sy n="51" d="100"/>
        </p:scale>
        <p:origin x="370" y="-2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oogle Sans" panose="020B050303050204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12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11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13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3908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3685680">
            <a:off x="13253761" y="68956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46864"/>
            <a:ext cx="7124398" cy="81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What's in store for us?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030864"/>
            <a:ext cx="10724012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The Future of Communication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93" r="-42655"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Brain-Computer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6809777"/>
            <a:ext cx="8115300" cy="244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 pre-written keywords and through machine learning.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99078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551" r="-47998"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03919">
            <a:off x="3957595" y="-2272588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8115300" cy="2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Digital</a:t>
            </a:r>
          </a:p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telepathy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768020"/>
            <a:ext cx="6019800" cy="295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 pre-written keywords and through machine learning.</a:t>
            </a:r>
          </a:p>
          <a:p>
            <a:pPr algn="l">
              <a:lnSpc>
                <a:spcPts val="2856"/>
              </a:lnSpc>
            </a:pPr>
            <a:endParaRPr lang="en-US" sz="2040" spc="-20">
              <a:solidFill>
                <a:srgbClr val="FFFFFF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1027" y="69725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8187291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489138" flipH="1">
            <a:off x="15398992" y="-1342227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21364" y="3867571"/>
            <a:ext cx="5307614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Auto Translation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45426" y="3485507"/>
            <a:ext cx="4530710" cy="406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No longer will you have to learn a foreign language to communicate with others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830" r="5830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820" r="54441" b="51621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2596392">
            <a:off x="13604818" y="-1055081"/>
            <a:ext cx="8949997" cy="6281271"/>
          </a:xfrm>
          <a:custGeom>
            <a:avLst/>
            <a:gdLst/>
            <a:ahLst/>
            <a:cxnLst/>
            <a:rect l="l" t="t" r="r" b="b"/>
            <a:pathLst>
              <a:path w="8949997" h="6281271">
                <a:moveTo>
                  <a:pt x="0" y="0"/>
                </a:moveTo>
                <a:lnTo>
                  <a:pt x="8949997" y="0"/>
                </a:lnTo>
                <a:lnTo>
                  <a:pt x="8949997" y="6281270"/>
                </a:lnTo>
                <a:lnTo>
                  <a:pt x="0" y="628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04678" y="1038225"/>
            <a:ext cx="7513117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04678" y="5173186"/>
            <a:ext cx="3883010" cy="4485814"/>
            <a:chOff x="0" y="39581"/>
            <a:chExt cx="5177346" cy="5981085"/>
          </a:xfrm>
        </p:grpSpPr>
        <p:sp>
          <p:nvSpPr>
            <p:cNvPr id="8" name="TextBox 8"/>
            <p:cNvSpPr txBox="1"/>
            <p:nvPr/>
          </p:nvSpPr>
          <p:spPr>
            <a:xfrm>
              <a:off x="0" y="2237579"/>
              <a:ext cx="5177346" cy="378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0"/>
                </a:lnSpc>
                <a:spcBef>
                  <a:spcPct val="0"/>
                </a:spcBef>
              </a:pPr>
              <a:r>
                <a:rPr lang="en-US" sz="2307" spc="-23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581"/>
              <a:ext cx="5177346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76290" y="5173186"/>
            <a:ext cx="3883010" cy="4485814"/>
            <a:chOff x="0" y="39581"/>
            <a:chExt cx="5177346" cy="59810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237579"/>
              <a:ext cx="5177346" cy="378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0"/>
                </a:lnSpc>
                <a:spcBef>
                  <a:spcPct val="0"/>
                </a:spcBef>
              </a:pPr>
              <a:r>
                <a:rPr lang="en-US" sz="2307" spc="-23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9581"/>
              <a:ext cx="5177346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69152" y="-34992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370641" y="5891129"/>
            <a:ext cx="10585977" cy="8815232"/>
          </a:xfrm>
          <a:custGeom>
            <a:avLst/>
            <a:gdLst/>
            <a:ahLst/>
            <a:cxnLst/>
            <a:rect l="l" t="t" r="r" b="b"/>
            <a:pathLst>
              <a:path w="10585977" h="8815232">
                <a:moveTo>
                  <a:pt x="0" y="0"/>
                </a:moveTo>
                <a:lnTo>
                  <a:pt x="10585977" y="0"/>
                </a:lnTo>
                <a:lnTo>
                  <a:pt x="10585977" y="8815232"/>
                </a:lnTo>
                <a:lnTo>
                  <a:pt x="0" y="881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9235582" cy="11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Electronic Paper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256300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0"/>
              </a:lnSpc>
              <a:spcBef>
                <a:spcPct val="0"/>
              </a:spcBef>
            </a:pPr>
            <a:r>
              <a:rPr lang="en-US" sz="6703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2371"/>
            <a:ext cx="3787282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  <a:spcBef>
                <a:spcPct val="0"/>
              </a:spcBef>
            </a:pPr>
            <a:r>
              <a:rPr lang="en-US" sz="2213" spc="-22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Current trends on virtual presence will provide the groundwork for truly immersive communication designed to transcend time and space.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0" y="3062371"/>
            <a:ext cx="3787282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  <a:spcBef>
                <a:spcPct val="0"/>
              </a:spcBef>
            </a:pPr>
            <a:r>
              <a:rPr lang="en-US" sz="2213" spc="-22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Current trends on virtual presence will provide the groundwork for truly immersive communication designed to transcend time and space.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2895" y="0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1325040" y="1028700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689150" y="3826873"/>
            <a:ext cx="10909700" cy="2648221"/>
            <a:chOff x="0" y="9525"/>
            <a:chExt cx="14546267" cy="3530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14546267" cy="1983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 b="1">
                  <a:solidFill>
                    <a:srgbClr val="FFFFFF"/>
                  </a:solidFill>
                  <a:latin typeface="Patrick Hand" panose="00000500000000000000" pitchFamily="2" charset="0"/>
                  <a:ea typeface="HK Grotesk Medium"/>
                  <a:cs typeface="HK Grotesk Medium"/>
                  <a:sym typeface="HK Grotesk Medium"/>
                </a:rPr>
                <a:t>"Insert a quote or </a:t>
              </a:r>
            </a:p>
            <a:p>
              <a:pPr algn="ctr">
                <a:lnSpc>
                  <a:spcPts val="5782"/>
                </a:lnSpc>
              </a:pPr>
              <a:r>
                <a:rPr lang="en-US" sz="4900" b="1">
                  <a:solidFill>
                    <a:srgbClr val="FFFFFF"/>
                  </a:solidFill>
                  <a:latin typeface="Patrick Hand" panose="00000500000000000000" pitchFamily="2" charset="0"/>
                  <a:ea typeface="HK Grotesk Medium"/>
                  <a:cs typeface="HK Grotesk Medium"/>
                  <a:sym typeface="HK Grotesk Medium"/>
                </a:rPr>
                <a:t>valuable sentence here"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27321" y="2802422"/>
              <a:ext cx="11291623" cy="738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6"/>
                </a:lnSpc>
              </a:pPr>
              <a:r>
                <a:rPr lang="en-US" sz="3427" b="1">
                  <a:solidFill>
                    <a:srgbClr val="FFFFFF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-Citation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6516449" flipH="1">
            <a:off x="17054054" y="3440172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EFA0-4BB6-B886-64E1-DA9CB5573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470E9E-0256-912C-1A54-698C6865B3F9}"/>
              </a:ext>
            </a:extLst>
          </p:cNvPr>
          <p:cNvSpPr/>
          <p:nvPr/>
        </p:nvSpPr>
        <p:spPr>
          <a:xfrm rot="4332207">
            <a:off x="18897600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D42B2A-5682-F362-A99F-C1A3A1F6AECF}"/>
              </a:ext>
            </a:extLst>
          </p:cNvPr>
          <p:cNvSpPr/>
          <p:nvPr/>
        </p:nvSpPr>
        <p:spPr>
          <a:xfrm rot="19537793">
            <a:off x="19495216" y="6895640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C7AC4E7-7524-1454-F285-6E5B8A16D73D}"/>
              </a:ext>
            </a:extLst>
          </p:cNvPr>
          <p:cNvSpPr txBox="1"/>
          <p:nvPr/>
        </p:nvSpPr>
        <p:spPr>
          <a:xfrm>
            <a:off x="-10724012" y="7429500"/>
            <a:ext cx="11163300" cy="16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vi-VN" sz="4800" b="1">
                <a:solidFill>
                  <a:schemeClr val="tx2">
                    <a:lumMod val="20000"/>
                    <a:lumOff val="80000"/>
                  </a:schemeClr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chương trình hỗ trợ dạy và minh họa cho các thuật toán sắp xếp</a:t>
            </a:r>
            <a:endParaRPr lang="en-US" sz="4800" b="1">
              <a:solidFill>
                <a:schemeClr val="tx2">
                  <a:lumMod val="20000"/>
                  <a:lumOff val="80000"/>
                </a:schemeClr>
              </a:solidFill>
              <a:latin typeface="Google Sans Medium" panose="020B0603030502040204" pitchFamily="34" charset="0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25A681-9BED-EA40-FFB0-4ADFEBA7612D}"/>
              </a:ext>
            </a:extLst>
          </p:cNvPr>
          <p:cNvSpPr txBox="1"/>
          <p:nvPr/>
        </p:nvSpPr>
        <p:spPr>
          <a:xfrm>
            <a:off x="-10724012" y="5030864"/>
            <a:ext cx="1072401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VISORT</a:t>
            </a:r>
          </a:p>
        </p:txBody>
      </p:sp>
    </p:spTree>
    <p:extLst>
      <p:ext uri="{BB962C8B-B14F-4D97-AF65-F5344CB8AC3E}">
        <p14:creationId xmlns:p14="http://schemas.microsoft.com/office/powerpoint/2010/main" val="39420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81512-C656-F249-AFA6-8AF5356AA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E08795-70BB-FE02-43F2-65351B4A73C8}"/>
              </a:ext>
            </a:extLst>
          </p:cNvPr>
          <p:cNvSpPr/>
          <p:nvPr/>
        </p:nvSpPr>
        <p:spPr>
          <a:xfrm>
            <a:off x="8093908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5882A8-9A12-0C9B-7944-AF9F79B38374}"/>
              </a:ext>
            </a:extLst>
          </p:cNvPr>
          <p:cNvSpPr/>
          <p:nvPr/>
        </p:nvSpPr>
        <p:spPr>
          <a:xfrm rot="3685680">
            <a:off x="13253761" y="68956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6D715E9-D388-F402-2D19-2A6D67156513}"/>
              </a:ext>
            </a:extLst>
          </p:cNvPr>
          <p:cNvSpPr txBox="1"/>
          <p:nvPr/>
        </p:nvSpPr>
        <p:spPr>
          <a:xfrm>
            <a:off x="1028700" y="7429500"/>
            <a:ext cx="11163300" cy="16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vi-VN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chương trình hỗ trợ dạy và minh họa cho các thuật toán sắp xếp</a:t>
            </a:r>
            <a:endParaRPr lang="en-US" sz="4800" b="1">
              <a:solidFill>
                <a:srgbClr val="1C53A3"/>
              </a:solidFill>
              <a:latin typeface="Google Sans Medium" panose="020B0603030502040204" pitchFamily="34" charset="0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6F8BD5C-B814-4BB5-25B2-9B5B9BF513E1}"/>
              </a:ext>
            </a:extLst>
          </p:cNvPr>
          <p:cNvSpPr txBox="1"/>
          <p:nvPr/>
        </p:nvSpPr>
        <p:spPr>
          <a:xfrm>
            <a:off x="1028700" y="5030864"/>
            <a:ext cx="1072401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VISORT</a:t>
            </a:r>
          </a:p>
        </p:txBody>
      </p:sp>
    </p:spTree>
    <p:extLst>
      <p:ext uri="{BB962C8B-B14F-4D97-AF65-F5344CB8AC3E}">
        <p14:creationId xmlns:p14="http://schemas.microsoft.com/office/powerpoint/2010/main" val="280232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B684C-956D-39D7-674F-98B3D274B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C2306C-03F0-2F28-A31C-4F9C4BA94409}"/>
              </a:ext>
            </a:extLst>
          </p:cNvPr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0F6AF0-8E3E-0618-0A0E-95A5A3B22D42}"/>
              </a:ext>
            </a:extLst>
          </p:cNvPr>
          <p:cNvGrpSpPr/>
          <p:nvPr/>
        </p:nvGrpSpPr>
        <p:grpSpPr>
          <a:xfrm>
            <a:off x="1028700" y="1782286"/>
            <a:ext cx="8934485" cy="7106176"/>
            <a:chOff x="0" y="39581"/>
            <a:chExt cx="11912647" cy="9474902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4406F1-3607-E632-8B12-FA9A16C9A069}"/>
                </a:ext>
              </a:extLst>
            </p:cNvPr>
            <p:cNvSpPr txBox="1"/>
            <p:nvPr/>
          </p:nvSpPr>
          <p:spPr>
            <a:xfrm>
              <a:off x="0" y="7975600"/>
              <a:ext cx="1191264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GIỚI THIỆU ĐỀ TÀI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8D738F1-2EEB-7CDB-6BA3-40C5C02F98BB}"/>
                </a:ext>
              </a:extLst>
            </p:cNvPr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 u="none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3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C2C3-9BC3-0DAA-57F3-48148923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522484-B5FB-F756-A38E-B53B17C69548}"/>
              </a:ext>
            </a:extLst>
          </p:cNvPr>
          <p:cNvSpPr/>
          <p:nvPr/>
        </p:nvSpPr>
        <p:spPr>
          <a:xfrm>
            <a:off x="-1776663" y="-613895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2FBBCC7-5D52-EA60-F73E-FD4CEF3F17F8}"/>
              </a:ext>
            </a:extLst>
          </p:cNvPr>
          <p:cNvSpPr/>
          <p:nvPr/>
        </p:nvSpPr>
        <p:spPr>
          <a:xfrm>
            <a:off x="12983229" y="80012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0143683-F03C-C50B-1F28-BCEAE7393AD8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Mô tả đề tài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8CB0994-A7D1-8A26-D45C-BF38E4298FD5}"/>
              </a:ext>
            </a:extLst>
          </p:cNvPr>
          <p:cNvSpPr txBox="1"/>
          <p:nvPr/>
        </p:nvSpPr>
        <p:spPr>
          <a:xfrm>
            <a:off x="2205368" y="4229100"/>
            <a:ext cx="13877265" cy="24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Giúp học tập, dễ dàng hình dung bằng cách minh hoạ cụ thể và giải thích cách thức hoạt động của thuật toán một cách trực quan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9066159-E86A-D786-6E32-0162180462A2}"/>
              </a:ext>
            </a:extLst>
          </p:cNvPr>
          <p:cNvSpPr txBox="1"/>
          <p:nvPr/>
        </p:nvSpPr>
        <p:spPr>
          <a:xfrm>
            <a:off x="2205368" y="6872198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Tích hợp câu hỏi để ôn tập và củng cố kiến thức</a:t>
            </a:r>
          </a:p>
        </p:txBody>
      </p:sp>
    </p:spTree>
    <p:extLst>
      <p:ext uri="{BB962C8B-B14F-4D97-AF65-F5344CB8AC3E}">
        <p14:creationId xmlns:p14="http://schemas.microsoft.com/office/powerpoint/2010/main" val="98271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1782286"/>
            <a:ext cx="8934485" cy="7908325"/>
            <a:chOff x="0" y="39581"/>
            <a:chExt cx="11912647" cy="10544434"/>
          </a:xfrm>
        </p:grpSpPr>
        <p:sp>
          <p:nvSpPr>
            <p:cNvPr id="4" name="TextBox 4"/>
            <p:cNvSpPr txBox="1"/>
            <p:nvPr/>
          </p:nvSpPr>
          <p:spPr>
            <a:xfrm>
              <a:off x="0" y="2311316"/>
              <a:ext cx="11912647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But you can't expect things to stay the same.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 u="none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653383"/>
              <a:ext cx="7538418" cy="293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8BA0-C2B2-C9F5-D39A-A56BA5E4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F23879-F5F0-3705-EE70-2981EA615860}"/>
              </a:ext>
            </a:extLst>
          </p:cNvPr>
          <p:cNvSpPr/>
          <p:nvPr/>
        </p:nvSpPr>
        <p:spPr>
          <a:xfrm rot="18824354">
            <a:off x="-2075654" y="-874248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C04A193-EFA4-16C5-682C-368D42BDDDA6}"/>
              </a:ext>
            </a:extLst>
          </p:cNvPr>
          <p:cNvSpPr/>
          <p:nvPr/>
        </p:nvSpPr>
        <p:spPr>
          <a:xfrm rot="17268733">
            <a:off x="14258550" y="6887846"/>
            <a:ext cx="8058899" cy="430784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8D27E4B-3FBF-733E-6FC0-F958CF9E935A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Lý do chọn đề tài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0F3ADF2-DBF0-A752-28B4-8EC2B5A97830}"/>
              </a:ext>
            </a:extLst>
          </p:cNvPr>
          <p:cNvSpPr txBox="1"/>
          <p:nvPr/>
        </p:nvSpPr>
        <p:spPr>
          <a:xfrm>
            <a:off x="2205368" y="5143500"/>
            <a:ext cx="13877265" cy="15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nâng cao chất lượng giảng dạy và kiến thức cho học sinh, sinh viên</a:t>
            </a:r>
            <a:endParaRPr lang="en-US" sz="3600" spc="-21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80302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06E2-B45D-900A-9CB1-D158D4255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0A3C79-857D-7550-BEF2-3C7BBE888767}"/>
              </a:ext>
            </a:extLst>
          </p:cNvPr>
          <p:cNvSpPr/>
          <p:nvPr/>
        </p:nvSpPr>
        <p:spPr>
          <a:xfrm rot="16200000">
            <a:off x="-3238534" y="-806576"/>
            <a:ext cx="8198208" cy="3681741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942A0F0-5868-9CCA-3A1C-7A12BA3340BB}"/>
              </a:ext>
            </a:extLst>
          </p:cNvPr>
          <p:cNvSpPr/>
          <p:nvPr/>
        </p:nvSpPr>
        <p:spPr>
          <a:xfrm rot="21424977">
            <a:off x="14098787" y="7733006"/>
            <a:ext cx="6020464" cy="3218212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6FAC76F-9264-CEB0-5757-DAA887F448F3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Các chức năng chính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2A74459-CF6A-C60E-547D-9302C8CB5F69}"/>
              </a:ext>
            </a:extLst>
          </p:cNvPr>
          <p:cNvSpPr txBox="1"/>
          <p:nvPr/>
        </p:nvSpPr>
        <p:spPr>
          <a:xfrm>
            <a:off x="2205368" y="4229100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Mô phỏng quá trình sắp xếp của các thuật toán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98B82C5-4B10-4655-9C21-698453E44A05}"/>
              </a:ext>
            </a:extLst>
          </p:cNvPr>
          <p:cNvSpPr txBox="1"/>
          <p:nvPr/>
        </p:nvSpPr>
        <p:spPr>
          <a:xfrm>
            <a:off x="2205368" y="5238826"/>
            <a:ext cx="13877265" cy="15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Câu hỏi lựa chọn thuật toán tối ưu để sắp xếp mảng cho trước, tính điểm số và lưu kết quả</a:t>
            </a:r>
            <a:endParaRPr lang="en-US" sz="3600" spc="-21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18235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B15-1E8E-31B1-98E9-70F74E53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0CF439-FB6F-4697-F42B-812CDD589178}"/>
              </a:ext>
            </a:extLst>
          </p:cNvPr>
          <p:cNvSpPr/>
          <p:nvPr/>
        </p:nvSpPr>
        <p:spPr>
          <a:xfrm rot="1779964">
            <a:off x="-4271479" y="6004451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EB7215-5854-1E70-FC92-B864DC49CCBD}"/>
              </a:ext>
            </a:extLst>
          </p:cNvPr>
          <p:cNvSpPr/>
          <p:nvPr/>
        </p:nvSpPr>
        <p:spPr>
          <a:xfrm rot="-2700000">
            <a:off x="14872895" y="-3309112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B8DA79D-F73D-260D-EBD6-429C4D8A4ACE}"/>
              </a:ext>
            </a:extLst>
          </p:cNvPr>
          <p:cNvSpPr txBox="1"/>
          <p:nvPr/>
        </p:nvSpPr>
        <p:spPr>
          <a:xfrm>
            <a:off x="3657600" y="1964763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Các</a:t>
            </a: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 công nghệ sử dụng</a:t>
            </a:r>
          </a:p>
        </p:txBody>
      </p:sp>
      <p:pic>
        <p:nvPicPr>
          <p:cNvPr id="15" name="Graphic 1">
            <a:extLst>
              <a:ext uri="{FF2B5EF4-FFF2-40B4-BE49-F238E27FC236}">
                <a16:creationId xmlns:a16="http://schemas.microsoft.com/office/drawing/2014/main" id="{371C4729-1047-2154-102C-E0A4E1C06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5690" y="3985274"/>
            <a:ext cx="1599021" cy="1800000"/>
          </a:xfrm>
          <a:prstGeom prst="rect">
            <a:avLst/>
          </a:prstGeom>
        </p:spPr>
      </p:pic>
      <p:pic>
        <p:nvPicPr>
          <p:cNvPr id="20" name="Graphic 1">
            <a:extLst>
              <a:ext uri="{FF2B5EF4-FFF2-40B4-BE49-F238E27FC236}">
                <a16:creationId xmlns:a16="http://schemas.microsoft.com/office/drawing/2014/main" id="{C1B31B28-1703-AA1D-B9C4-F2C5B092B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5200" y="6467700"/>
            <a:ext cx="1800000" cy="1800000"/>
          </a:xfrm>
          <a:prstGeom prst="rect">
            <a:avLst/>
          </a:prstGeom>
        </p:spPr>
      </p:pic>
      <p:pic>
        <p:nvPicPr>
          <p:cNvPr id="16" name="Graphic 1">
            <a:extLst>
              <a:ext uri="{FF2B5EF4-FFF2-40B4-BE49-F238E27FC236}">
                <a16:creationId xmlns:a16="http://schemas.microsoft.com/office/drawing/2014/main" id="{16097201-9F16-291E-875C-74EA22DFDB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04785" y="3985274"/>
            <a:ext cx="1800000" cy="1800000"/>
          </a:xfrm>
          <a:prstGeom prst="rect">
            <a:avLst/>
          </a:prstGeom>
        </p:spPr>
      </p:pic>
      <p:pic>
        <p:nvPicPr>
          <p:cNvPr id="21" name="Graphic 1">
            <a:extLst>
              <a:ext uri="{FF2B5EF4-FFF2-40B4-BE49-F238E27FC236}">
                <a16:creationId xmlns:a16="http://schemas.microsoft.com/office/drawing/2014/main" id="{993FC85D-064F-2D21-FB8C-FB6D063CDC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9545" y="6467700"/>
            <a:ext cx="1800000" cy="1800000"/>
          </a:xfrm>
          <a:prstGeom prst="rect">
            <a:avLst/>
          </a:prstGeom>
        </p:spPr>
      </p:pic>
      <p:pic>
        <p:nvPicPr>
          <p:cNvPr id="17" name="Graphic 1">
            <a:extLst>
              <a:ext uri="{FF2B5EF4-FFF2-40B4-BE49-F238E27FC236}">
                <a16:creationId xmlns:a16="http://schemas.microsoft.com/office/drawing/2014/main" id="{C133C962-8CD2-F46B-641A-92EC951578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89130" y="3985274"/>
            <a:ext cx="1800000" cy="1800000"/>
          </a:xfrm>
          <a:prstGeom prst="rect">
            <a:avLst/>
          </a:prstGeom>
        </p:spPr>
      </p:pic>
      <p:pic>
        <p:nvPicPr>
          <p:cNvPr id="22" name="Graphic 1">
            <a:extLst>
              <a:ext uri="{FF2B5EF4-FFF2-40B4-BE49-F238E27FC236}">
                <a16:creationId xmlns:a16="http://schemas.microsoft.com/office/drawing/2014/main" id="{CEC0E689-6C9F-3159-C864-289F114298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89130" y="6467700"/>
            <a:ext cx="1800000" cy="18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2EB9982-592E-BE1A-6E9A-65C8034728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273474" y="3985274"/>
            <a:ext cx="1800000" cy="180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5B1BE94-F681-CAE4-F23F-979C70A2A7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273474" y="6467700"/>
            <a:ext cx="15944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7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0DB2-73E8-DCAB-DF88-6193B608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5D61A7-8AF0-1F7C-2F72-DBA900EB4B3E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19178E-D9F7-055F-D0EC-CC7150A86441}"/>
              </a:ext>
            </a:extLst>
          </p:cNvPr>
          <p:cNvSpPr/>
          <p:nvPr/>
        </p:nvSpPr>
        <p:spPr>
          <a:xfrm rot="-2700000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5E702C5-6004-2C1F-392B-CD885F76FBE7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WPF-UI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D06A30F-B348-2945-6C7D-0211F8BC4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11"/>
          <a:stretch/>
        </p:blipFill>
        <p:spPr>
          <a:xfrm>
            <a:off x="2667000" y="2095500"/>
            <a:ext cx="12954000" cy="7315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402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5C70F-C9EF-5E8F-8297-42E4D38A6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CE1DD5-AF10-9484-8482-CE028F77D446}"/>
              </a:ext>
            </a:extLst>
          </p:cNvPr>
          <p:cNvSpPr/>
          <p:nvPr/>
        </p:nvSpPr>
        <p:spPr>
          <a:xfrm rot="887223">
            <a:off x="-5181326" y="71029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C48A3A3-B8A8-4EBF-5692-D12993398F51}"/>
              </a:ext>
            </a:extLst>
          </p:cNvPr>
          <p:cNvSpPr/>
          <p:nvPr/>
        </p:nvSpPr>
        <p:spPr>
          <a:xfrm rot="17536629">
            <a:off x="15637477" y="-372345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45BB241-50F9-6664-3B7E-EB53DFD0B88A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Conventional commits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410BA-8F08-1AFD-7964-7EC597CD5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42216"/>
          <a:stretch/>
        </p:blipFill>
        <p:spPr>
          <a:xfrm>
            <a:off x="2667000" y="2618411"/>
            <a:ext cx="12954000" cy="64874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423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C8C29-4BD2-1495-905B-27E739C0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85B3F7-0FC5-5EF3-1394-A4E9D10EE05F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5038507-7F5C-93CB-B4CB-BA7D07E8C88E}"/>
              </a:ext>
            </a:extLst>
          </p:cNvPr>
          <p:cNvSpPr/>
          <p:nvPr/>
        </p:nvSpPr>
        <p:spPr>
          <a:xfrm rot="21334747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6E1485D-4083-F1B7-CC2E-45D39010FBAF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commitlint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2C384-EE44-1C69-C788-AF9D0C025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8"/>
          <a:stretch/>
        </p:blipFill>
        <p:spPr>
          <a:xfrm>
            <a:off x="2667000" y="2095500"/>
            <a:ext cx="12954000" cy="6934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6412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F077-5DDA-8FC5-1737-34F89928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E5A0AD-0101-506B-CFD7-05A20D83C49D}"/>
              </a:ext>
            </a:extLst>
          </p:cNvPr>
          <p:cNvSpPr/>
          <p:nvPr/>
        </p:nvSpPr>
        <p:spPr>
          <a:xfrm rot="5042514">
            <a:off x="-4883485" y="5426516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B702065-AFA9-A54F-BC0E-10169EED9FA6}"/>
              </a:ext>
            </a:extLst>
          </p:cNvPr>
          <p:cNvSpPr/>
          <p:nvPr/>
        </p:nvSpPr>
        <p:spPr>
          <a:xfrm rot="-2700000">
            <a:off x="15454831" y="-2334864"/>
            <a:ext cx="2755618" cy="6706149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E0F1CB0-D581-57DC-A216-788CE2108066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Husky.Net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7E89F-9FC7-C6A8-E74B-B70774B48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" b="2518"/>
          <a:stretch/>
        </p:blipFill>
        <p:spPr>
          <a:xfrm>
            <a:off x="2667000" y="2171700"/>
            <a:ext cx="12954000" cy="70970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8057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4D38-2314-C378-11E6-3AD8183A2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E90913-7841-77E3-8DD5-4A5C0599B3CD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CBB397F-D6C3-80A6-BBDF-314DD2E89A9A}"/>
              </a:ext>
            </a:extLst>
          </p:cNvPr>
          <p:cNvSpPr/>
          <p:nvPr/>
        </p:nvSpPr>
        <p:spPr>
          <a:xfrm rot="-2700000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4C5AC5-5613-0087-0F0C-E078F83D6DBD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git-cliff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887AF-D5DC-A031-E491-932B984BC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" b="49637"/>
          <a:stretch/>
        </p:blipFill>
        <p:spPr>
          <a:xfrm>
            <a:off x="2667000" y="2095500"/>
            <a:ext cx="12954000" cy="6324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670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ABEC3-20E5-0D44-F9E4-AE3CF359E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540636-CE38-A35B-4EC9-7D36AC27A838}"/>
              </a:ext>
            </a:extLst>
          </p:cNvPr>
          <p:cNvSpPr/>
          <p:nvPr/>
        </p:nvSpPr>
        <p:spPr>
          <a:xfrm>
            <a:off x="-6858000" y="7200900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324DE8C-0FCE-635E-A981-35A89F2C5367}"/>
              </a:ext>
            </a:extLst>
          </p:cNvPr>
          <p:cNvSpPr/>
          <p:nvPr/>
        </p:nvSpPr>
        <p:spPr>
          <a:xfrm rot="17341279">
            <a:off x="14212780" y="-3913577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F5DA20-586D-D466-D8A0-02C052CA645E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git-cliff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3DD1E-CDF4-F33E-DBF2-23927D3FA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2" b="18442"/>
          <a:stretch/>
        </p:blipFill>
        <p:spPr>
          <a:xfrm>
            <a:off x="2667000" y="2552700"/>
            <a:ext cx="12954000" cy="6324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20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EED34D-6128-DA1C-17BC-A1BA8126C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B017FB-BAF0-B77E-83EE-50B2728240DB}"/>
              </a:ext>
            </a:extLst>
          </p:cNvPr>
          <p:cNvSpPr/>
          <p:nvPr/>
        </p:nvSpPr>
        <p:spPr>
          <a:xfrm flipH="1" flipV="1">
            <a:off x="-5303038" y="-3806354"/>
            <a:ext cx="13501499" cy="13650413"/>
          </a:xfrm>
          <a:custGeom>
            <a:avLst/>
            <a:gdLst/>
            <a:ahLst/>
            <a:cxnLst/>
            <a:rect l="l" t="t" r="r" b="b"/>
            <a:pathLst>
              <a:path w="13501499" h="13650413">
                <a:moveTo>
                  <a:pt x="13501499" y="13650413"/>
                </a:moveTo>
                <a:lnTo>
                  <a:pt x="0" y="13650413"/>
                </a:lnTo>
                <a:lnTo>
                  <a:pt x="0" y="0"/>
                </a:lnTo>
                <a:lnTo>
                  <a:pt x="13501499" y="0"/>
                </a:lnTo>
                <a:lnTo>
                  <a:pt x="13501499" y="13650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DAFC898-07DC-749D-ABD2-7BEC67B80BAF}"/>
              </a:ext>
            </a:extLst>
          </p:cNvPr>
          <p:cNvSpPr txBox="1"/>
          <p:nvPr/>
        </p:nvSpPr>
        <p:spPr>
          <a:xfrm>
            <a:off x="11429999" y="6940451"/>
            <a:ext cx="582930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THIẾT KẾ CHƯƠNG TRÌNH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D6A1AFF-FDD9-46CF-03E1-6EA8996990CA}"/>
              </a:ext>
            </a:extLst>
          </p:cNvPr>
          <p:cNvSpPr txBox="1"/>
          <p:nvPr/>
        </p:nvSpPr>
        <p:spPr>
          <a:xfrm>
            <a:off x="15785030" y="1038225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10"/>
              </a:lnSpc>
              <a:spcBef>
                <a:spcPct val="0"/>
              </a:spcBef>
            </a:pPr>
            <a:r>
              <a:rPr lang="en-US" sz="6703" b="1" u="none">
                <a:solidFill>
                  <a:srgbClr val="FFFFFF">
                    <a:alpha val="60000"/>
                  </a:srgbClr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3220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9333" y="-2536713"/>
            <a:ext cx="12256213" cy="10963740"/>
          </a:xfrm>
          <a:custGeom>
            <a:avLst/>
            <a:gdLst/>
            <a:ahLst/>
            <a:cxnLst/>
            <a:rect l="l" t="t" r="r" b="b"/>
            <a:pathLst>
              <a:path w="12256213" h="10963740">
                <a:moveTo>
                  <a:pt x="0" y="0"/>
                </a:moveTo>
                <a:lnTo>
                  <a:pt x="12256213" y="0"/>
                </a:lnTo>
                <a:lnTo>
                  <a:pt x="12256213" y="10963740"/>
                </a:lnTo>
                <a:lnTo>
                  <a:pt x="0" y="10963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6969000"/>
            <a:ext cx="10237362" cy="2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Communication is central in how we live.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812548"/>
            <a:ext cx="7278782" cy="64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2"/>
              </a:lnSpc>
              <a:spcBef>
                <a:spcPct val="0"/>
              </a:spcBef>
            </a:pPr>
            <a:r>
              <a:rPr lang="en-US" sz="3780" b="1" u="none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What's in store for us?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0371E-CDB3-7956-07E5-484DA6AFD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B0000F-58A5-39C3-9E3A-A7AC0CDA1A62}"/>
              </a:ext>
            </a:extLst>
          </p:cNvPr>
          <p:cNvSpPr/>
          <p:nvPr/>
        </p:nvSpPr>
        <p:spPr>
          <a:xfrm rot="1779964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7C67734-5C73-4846-53B2-09E04093967D}"/>
              </a:ext>
            </a:extLst>
          </p:cNvPr>
          <p:cNvSpPr/>
          <p:nvPr/>
        </p:nvSpPr>
        <p:spPr>
          <a:xfrm rot="-2700000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1177812-91ED-5605-B8D2-9AD27D80CAD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D10908-92A4-C696-2689-48DDD4ECD569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Trang chủ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5D667-4208-26D3-0762-A4C87F091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434" y="2499710"/>
            <a:ext cx="11431132" cy="607279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398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0A591-A131-AD78-DE53-DE511ED06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7C7BC6-4125-1B57-7F29-DD4A289CF7E1}"/>
              </a:ext>
            </a:extLst>
          </p:cNvPr>
          <p:cNvSpPr/>
          <p:nvPr/>
        </p:nvSpPr>
        <p:spPr>
          <a:xfrm rot="418520">
            <a:off x="-4478923" y="7120437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F0C741-6EBE-5B1F-7CB6-0B1567FED745}"/>
              </a:ext>
            </a:extLst>
          </p:cNvPr>
          <p:cNvSpPr/>
          <p:nvPr/>
        </p:nvSpPr>
        <p:spPr>
          <a:xfrm rot="17255051">
            <a:off x="17234769" y="-2332044"/>
            <a:ext cx="2793908" cy="679933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9B15E-FA36-825B-982A-7CD117BCDF4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C731E-D073-443F-15DF-C822686E78C0}"/>
              </a:ext>
            </a:extLst>
          </p:cNvPr>
          <p:cNvSpPr txBox="1"/>
          <p:nvPr/>
        </p:nvSpPr>
        <p:spPr>
          <a:xfrm>
            <a:off x="5029200" y="85725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Mô phỏng quá trình sắp xếp các giá trị số theo dạng cột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EAB26-8787-AFB3-5B9A-6D5980645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945481"/>
            <a:ext cx="12039600" cy="639603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4582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DC6A-7350-8BA8-C51F-9D025F42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757BA8-2B2D-0104-50B9-E7D2D743AB84}"/>
              </a:ext>
            </a:extLst>
          </p:cNvPr>
          <p:cNvSpPr/>
          <p:nvPr/>
        </p:nvSpPr>
        <p:spPr>
          <a:xfrm rot="418520">
            <a:off x="-4478923" y="7120437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79E71B1-3E6E-21EE-9031-419788B75547}"/>
              </a:ext>
            </a:extLst>
          </p:cNvPr>
          <p:cNvSpPr/>
          <p:nvPr/>
        </p:nvSpPr>
        <p:spPr>
          <a:xfrm rot="17255051">
            <a:off x="17234769" y="-2332044"/>
            <a:ext cx="2793908" cy="679933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1830E-D928-0CB0-C7D1-2E78C8FF411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EF557-437F-E214-A233-789FD5F572BB}"/>
              </a:ext>
            </a:extLst>
          </p:cNvPr>
          <p:cNvSpPr txBox="1"/>
          <p:nvPr/>
        </p:nvSpPr>
        <p:spPr>
          <a:xfrm>
            <a:off x="5029200" y="85725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Mô phỏng quá trình sắp xếp các giá trị số theo dạng cột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4F54A-82E1-2476-3F6E-95247CA95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937" y="2019716"/>
            <a:ext cx="11760126" cy="624756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583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2F4DD-103D-49EB-9DFF-FAEE5B51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4EF846-15C7-A565-568F-B4F4CD01E13F}"/>
              </a:ext>
            </a:extLst>
          </p:cNvPr>
          <p:cNvSpPr/>
          <p:nvPr/>
        </p:nvSpPr>
        <p:spPr>
          <a:xfrm rot="2807581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E0DBD31-7293-959E-571D-2901ADC573BC}"/>
              </a:ext>
            </a:extLst>
          </p:cNvPr>
          <p:cNvSpPr/>
          <p:nvPr/>
        </p:nvSpPr>
        <p:spPr>
          <a:xfrm rot="19834578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F7222-283F-BE5B-9179-51C38537BFB2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A9DEA-8A18-5207-661A-BAB9F5B2F70F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Big O Cheatsheet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6B1FB-AA5E-F3EF-78C1-6D8D96CE0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2064746"/>
            <a:ext cx="12649200" cy="67198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643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34D2-233A-5256-ACFF-A3939510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3CF1BA-BE3F-2C75-47DC-9E9E574E69C8}"/>
              </a:ext>
            </a:extLst>
          </p:cNvPr>
          <p:cNvSpPr/>
          <p:nvPr/>
        </p:nvSpPr>
        <p:spPr>
          <a:xfrm rot="3635280">
            <a:off x="-2363817" y="7756093"/>
            <a:ext cx="6447046" cy="3762730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1E9BFA-425E-FD1E-7E99-C932B20419BA}"/>
              </a:ext>
            </a:extLst>
          </p:cNvPr>
          <p:cNvSpPr/>
          <p:nvPr/>
        </p:nvSpPr>
        <p:spPr>
          <a:xfrm rot="-2700000">
            <a:off x="15589464" y="-2865263"/>
            <a:ext cx="2730733" cy="664558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DFBD7-7740-4ADF-430E-A8824B789D40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D668F-7530-822D-272A-DF0ECD465A9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Tra cứu thông tin các thuật toán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46D0D-9DC1-A50E-9AD0-8182B0B12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186190"/>
            <a:ext cx="12192000" cy="6477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335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834B2-ACE0-7369-C2C3-23F124A45E0D}"/>
              </a:ext>
            </a:extLst>
          </p:cNvPr>
          <p:cNvSpPr txBox="1"/>
          <p:nvPr/>
        </p:nvSpPr>
        <p:spPr>
          <a:xfrm>
            <a:off x="5029200" y="9069169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Đăng ký, đăng nhập, xoá tài khoản lưu trữ kết quả các câu trả lời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0D3F1-22CE-886B-FF04-1C9343725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2307634"/>
            <a:ext cx="11734800" cy="62341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097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E3CD5-D848-33C7-6271-EEC29ADF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1CFA9-94CA-DAAA-7123-A15D4B3AC497}"/>
              </a:ext>
            </a:extLst>
          </p:cNvPr>
          <p:cNvSpPr/>
          <p:nvPr/>
        </p:nvSpPr>
        <p:spPr>
          <a:xfrm rot="4056151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5BD6831-5849-A087-2A5C-07970FC554B9}"/>
              </a:ext>
            </a:extLst>
          </p:cNvPr>
          <p:cNvSpPr/>
          <p:nvPr/>
        </p:nvSpPr>
        <p:spPr>
          <a:xfrm rot="20382943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7BFD-1A55-D6D6-1835-B57A4573D8AD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F795E-8C77-2528-7D73-8EF0E1EC9422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Quản lý thông tin người dùng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51730-47EF-9004-628D-66430E7F7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2320008"/>
            <a:ext cx="11582400" cy="61531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46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F2CCE-36EA-DC8A-93C5-4CF72920A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585F77-1D8D-1383-24DA-B454CCF564A9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B02326-42A7-56C6-E723-FF9580385FCC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B3A79-52B8-9B07-873A-80C310C8C0DB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D766E-14AB-1C42-FA19-A60620E6393D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Câu hỏi xác định thuật toán tối ưu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 descr="A screenshot of a quiz&#10;&#10;Description automatically generated">
            <a:extLst>
              <a:ext uri="{FF2B5EF4-FFF2-40B4-BE49-F238E27FC236}">
                <a16:creationId xmlns:a16="http://schemas.microsoft.com/office/drawing/2014/main" id="{D7012F79-B27C-422E-EA31-DE5015495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015" y="2019301"/>
            <a:ext cx="11759970" cy="624839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237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E463-A41A-1DC7-6562-1099CF2A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3B44E3-372D-28D1-5B85-1B81FB5CB114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600F40-B03E-CF9B-6B76-4E033C7C109F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6AC4F-9DDB-C17D-7034-B4310700AF08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BD487-E0F6-4FA7-F698-B2B9DF02755A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Bảng xếp hạng điểm số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DB5EC-E9B8-E7AE-7DC9-29DE7E85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345389"/>
            <a:ext cx="11430000" cy="60721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884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0B33-88C9-8768-D423-3CDC81FD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4E4767-90F3-5782-4275-2FA1FEB1D14D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23E6DDD-046A-9D55-6B36-09199FE71F14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2D1FB-6BC5-FF4C-5FB7-7B8931E60DC3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C91DF-5D97-76F5-BA62-EB9BFDE3723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Trang cài đặt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FA488-18D4-5FA1-13BB-72B5BCF74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718" y="2095500"/>
            <a:ext cx="12048564" cy="64008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653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5303038" y="-3806354"/>
            <a:ext cx="13501499" cy="13650413"/>
          </a:xfrm>
          <a:custGeom>
            <a:avLst/>
            <a:gdLst/>
            <a:ahLst/>
            <a:cxnLst/>
            <a:rect l="l" t="t" r="r" b="b"/>
            <a:pathLst>
              <a:path w="13501499" h="13650413">
                <a:moveTo>
                  <a:pt x="13501499" y="13650413"/>
                </a:moveTo>
                <a:lnTo>
                  <a:pt x="0" y="13650413"/>
                </a:lnTo>
                <a:lnTo>
                  <a:pt x="0" y="0"/>
                </a:lnTo>
                <a:lnTo>
                  <a:pt x="13501499" y="0"/>
                </a:lnTo>
                <a:lnTo>
                  <a:pt x="13501499" y="13650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29815" y="5696955"/>
            <a:ext cx="7029485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How will we communicate in the future?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5030" y="1038225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10"/>
              </a:lnSpc>
              <a:spcBef>
                <a:spcPct val="0"/>
              </a:spcBef>
            </a:pPr>
            <a:r>
              <a:rPr lang="en-US" sz="6703" b="1" u="none">
                <a:solidFill>
                  <a:srgbClr val="FFFFFF">
                    <a:alpha val="60000"/>
                  </a:srgbClr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CCED-8CCF-BE1C-34C2-CA2508F2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1BEB55-8CE0-6F2D-F16B-760C2ADD7B79}"/>
              </a:ext>
            </a:extLst>
          </p:cNvPr>
          <p:cNvSpPr/>
          <p:nvPr/>
        </p:nvSpPr>
        <p:spPr>
          <a:xfrm rot="4795967">
            <a:off x="-3867210" y="531167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0BA803F-B824-A3C9-6942-B961E47F81D7}"/>
              </a:ext>
            </a:extLst>
          </p:cNvPr>
          <p:cNvSpPr/>
          <p:nvPr/>
        </p:nvSpPr>
        <p:spPr>
          <a:xfrm rot="17417205">
            <a:off x="15780811" y="-3331867"/>
            <a:ext cx="3189191" cy="776130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448DB54-43A1-5597-CE35-B06E95F5A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171" y="2095500"/>
            <a:ext cx="10079658" cy="639692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9480-D251-9431-A8FB-7BC992EDE830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D11-299D-B357-4661-42454BE82982}"/>
              </a:ext>
            </a:extLst>
          </p:cNvPr>
          <p:cNvSpPr txBox="1"/>
          <p:nvPr/>
        </p:nvSpPr>
        <p:spPr>
          <a:xfrm>
            <a:off x="5029200" y="88011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Lưu kết quả người dùng lên cơ sở dữ liệu trên MongoDB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0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8B51-FBBB-479B-10E8-9B924090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A22EAF-8662-440C-CA65-CECEDF2FEFE9}"/>
              </a:ext>
            </a:extLst>
          </p:cNvPr>
          <p:cNvSpPr/>
          <p:nvPr/>
        </p:nvSpPr>
        <p:spPr>
          <a:xfrm rot="3779942">
            <a:off x="-2667635" y="8208088"/>
            <a:ext cx="5916054" cy="3452824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2027F3E-0895-33AA-CFA0-67A65C589CCD}"/>
              </a:ext>
            </a:extLst>
          </p:cNvPr>
          <p:cNvSpPr/>
          <p:nvPr/>
        </p:nvSpPr>
        <p:spPr>
          <a:xfrm rot="18000000">
            <a:off x="16060285" y="-2808807"/>
            <a:ext cx="2347731" cy="5713503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ED9882E-A987-CE9B-759C-4E8969274111}"/>
              </a:ext>
            </a:extLst>
          </p:cNvPr>
          <p:cNvSpPr txBox="1"/>
          <p:nvPr/>
        </p:nvSpPr>
        <p:spPr>
          <a:xfrm>
            <a:off x="2819400" y="1333500"/>
            <a:ext cx="6385921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Thuật toán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6B693-883D-E3A1-E71A-DE249638D1DB}"/>
              </a:ext>
            </a:extLst>
          </p:cNvPr>
          <p:cNvSpPr txBox="1"/>
          <p:nvPr/>
        </p:nvSpPr>
        <p:spPr>
          <a:xfrm>
            <a:off x="2298950" y="2705100"/>
            <a:ext cx="14935200" cy="665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latin typeface="Google Sans" panose="020B0503030502040204" pitchFamily="34" charset="0"/>
              </a:rPr>
              <a:t>Thiết kế giao diện tổng quát, các nút lựa chọn, ô nhập liệu…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Tổng hợp, xử lý, trực quan hoá các loại thuật toán sắp xếp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Thiết kế câu hỏi ôn tập lựa chọn thuật toán ứng với từng câu hỏi mảng số nguyên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Thuật toán để tính điểm số kết quả các câu hỏi trả lời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vi-VN" sz="3600">
                <a:latin typeface="Google Sans" panose="020B0503030502040204" pitchFamily="34" charset="0"/>
              </a:rPr>
              <a:t>Lưu trữ dữ liệu người chơi lên hệ thống cơ sở dữ liệu </a:t>
            </a:r>
            <a:r>
              <a:rPr lang="vi-VN" sz="3600" b="1">
                <a:latin typeface="Google Sans" panose="020B0503030502040204" pitchFamily="34" charset="0"/>
              </a:rPr>
              <a:t>MongoDB</a:t>
            </a:r>
            <a:r>
              <a:rPr lang="en-US" sz="3600" b="1">
                <a:latin typeface="Google Sans" panose="020B0503030502040204" pitchFamily="34" charset="0"/>
              </a:rPr>
              <a:t> Atlas</a:t>
            </a:r>
            <a:r>
              <a:rPr lang="vi-VN" sz="3600">
                <a:latin typeface="Google Sans" panose="020B0503030502040204" pitchFamily="34" charset="0"/>
              </a:rPr>
              <a:t>. Cho phép đăng, xoá kết quả</a:t>
            </a:r>
            <a:r>
              <a:rPr lang="en-US" sz="3600">
                <a:latin typeface="Google Sans" panose="020B0503030502040204" pitchFamily="34" charset="0"/>
              </a:rPr>
              <a:t> quiz </a:t>
            </a:r>
            <a:r>
              <a:rPr lang="vi-VN" sz="3600">
                <a:latin typeface="Google Sans" panose="020B0503030502040204" pitchFamily="34" charset="0"/>
              </a:rPr>
              <a:t>thông qua username, password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1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13446-2F67-01D3-F86D-8CD0D2DB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D543E9-1AB1-7AC2-5B7E-F5E694A52C39}"/>
              </a:ext>
            </a:extLst>
          </p:cNvPr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914D853-01B9-8F8C-2003-72C635E34A1E}"/>
              </a:ext>
            </a:extLst>
          </p:cNvPr>
          <p:cNvGrpSpPr/>
          <p:nvPr/>
        </p:nvGrpSpPr>
        <p:grpSpPr>
          <a:xfrm>
            <a:off x="1028700" y="1782286"/>
            <a:ext cx="8934485" cy="7269738"/>
            <a:chOff x="0" y="39581"/>
            <a:chExt cx="11912647" cy="9692986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1B6E8D-9A2B-82B1-4399-D3E32DD9B042}"/>
                </a:ext>
              </a:extLst>
            </p:cNvPr>
            <p:cNvSpPr txBox="1"/>
            <p:nvPr/>
          </p:nvSpPr>
          <p:spPr>
            <a:xfrm>
              <a:off x="0" y="6654801"/>
              <a:ext cx="11912647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642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TỔNG KẾT &amp;</a:t>
              </a:r>
            </a:p>
            <a:p>
              <a:pPr marL="0" marR="0" lvl="0" indent="0" algn="l" defTabSz="914400" rtl="0" eaLnBrk="1" fontAlgn="auto" latinLnBrk="0" hangingPunct="1">
                <a:lnSpc>
                  <a:spcPts val="90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HƯỚNG PHÁT TRIỂN</a:t>
              </a:r>
              <a:endParaRPr kumimoji="0" lang="en-US" sz="7642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8C10796-694D-22C9-FC0B-F7778583D3B1}"/>
                </a:ext>
              </a:extLst>
            </p:cNvPr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91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03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0000"/>
                    </a:srgbClr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38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50C8-86C9-F3CA-66B2-6DE09699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D5ACDB-67CF-59D4-D37D-591B2DD216EB}"/>
              </a:ext>
            </a:extLst>
          </p:cNvPr>
          <p:cNvSpPr/>
          <p:nvPr/>
        </p:nvSpPr>
        <p:spPr>
          <a:xfrm>
            <a:off x="-2701027" y="69725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0F1013-F409-E8FE-5BE0-D0ADD7C46F73}"/>
              </a:ext>
            </a:extLst>
          </p:cNvPr>
          <p:cNvSpPr/>
          <p:nvPr/>
        </p:nvSpPr>
        <p:spPr>
          <a:xfrm rot="8187291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43AE6B9-C6F2-2502-86C7-39F53306C75C}"/>
              </a:ext>
            </a:extLst>
          </p:cNvPr>
          <p:cNvSpPr/>
          <p:nvPr/>
        </p:nvSpPr>
        <p:spPr>
          <a:xfrm rot="-1489138" flipH="1">
            <a:off x="15398992" y="-1342227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2929E90-176F-1222-A52D-6B01F4CC1B1B}"/>
              </a:ext>
            </a:extLst>
          </p:cNvPr>
          <p:cNvSpPr txBox="1"/>
          <p:nvPr/>
        </p:nvSpPr>
        <p:spPr>
          <a:xfrm>
            <a:off x="2438400" y="4877602"/>
            <a:ext cx="2908036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Ưu điểm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6CB299-3B0D-D9B6-8077-123FA466F711}"/>
              </a:ext>
            </a:extLst>
          </p:cNvPr>
          <p:cNvGrpSpPr/>
          <p:nvPr/>
        </p:nvGrpSpPr>
        <p:grpSpPr>
          <a:xfrm>
            <a:off x="7267722" y="4037948"/>
            <a:ext cx="8229600" cy="2743701"/>
            <a:chOff x="7267722" y="3619500"/>
            <a:chExt cx="8229600" cy="27437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A0EF1-6940-0393-DC1C-5B18DAF3A3A6}"/>
                </a:ext>
              </a:extLst>
            </p:cNvPr>
            <p:cNvSpPr txBox="1"/>
            <p:nvPr/>
          </p:nvSpPr>
          <p:spPr>
            <a:xfrm>
              <a:off x="7267722" y="3619500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3600">
                  <a:latin typeface="Google Sans" panose="020B0503030502040204" pitchFamily="34" charset="0"/>
                </a:rPr>
                <a:t>Dễ sử dụng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25B19C-79DF-03D6-6B5A-C2130F461FFB}"/>
                </a:ext>
              </a:extLst>
            </p:cNvPr>
            <p:cNvSpPr txBox="1"/>
            <p:nvPr/>
          </p:nvSpPr>
          <p:spPr>
            <a:xfrm>
              <a:off x="7267722" y="4567389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Hỗ trợ ôn tập tính điểm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A1FDA3-7887-64BE-ACB8-5246DE026885}"/>
                </a:ext>
              </a:extLst>
            </p:cNvPr>
            <p:cNvSpPr txBox="1"/>
            <p:nvPr/>
          </p:nvSpPr>
          <p:spPr>
            <a:xfrm>
              <a:off x="7267722" y="5520791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Cung cấp file thực thi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50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1437B-C58B-F5C1-7874-F509DAF2F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CB49BF-E1E5-D315-6799-E7F275D6D820}"/>
              </a:ext>
            </a:extLst>
          </p:cNvPr>
          <p:cNvSpPr/>
          <p:nvPr/>
        </p:nvSpPr>
        <p:spPr>
          <a:xfrm rot="1699909">
            <a:off x="-2773540" y="7259833"/>
            <a:ext cx="7469031" cy="3992536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6F7766-4B05-D2FE-144B-CD6BF04DFA3E}"/>
              </a:ext>
            </a:extLst>
          </p:cNvPr>
          <p:cNvSpPr/>
          <p:nvPr/>
        </p:nvSpPr>
        <p:spPr>
          <a:xfrm rot="6064572">
            <a:off x="-3820489" y="-1055111"/>
            <a:ext cx="8133729" cy="4747140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91D941F-5C86-7E08-B1A8-0033A1A0AA5D}"/>
              </a:ext>
            </a:extLst>
          </p:cNvPr>
          <p:cNvSpPr/>
          <p:nvPr/>
        </p:nvSpPr>
        <p:spPr>
          <a:xfrm rot="-1489138" flipH="1">
            <a:off x="14553272" y="-2156490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5275F06-13CD-AAE5-3DFC-09C45953E692}"/>
              </a:ext>
            </a:extLst>
          </p:cNvPr>
          <p:cNvSpPr txBox="1"/>
          <p:nvPr/>
        </p:nvSpPr>
        <p:spPr>
          <a:xfrm>
            <a:off x="12570019" y="4156864"/>
            <a:ext cx="2908036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Nhược điểm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598949-E4C0-3982-91E8-555994DF4B23}"/>
              </a:ext>
            </a:extLst>
          </p:cNvPr>
          <p:cNvGrpSpPr/>
          <p:nvPr/>
        </p:nvGrpSpPr>
        <p:grpSpPr>
          <a:xfrm>
            <a:off x="3197419" y="4171815"/>
            <a:ext cx="8229600" cy="1837901"/>
            <a:chOff x="3197419" y="3314454"/>
            <a:chExt cx="8229600" cy="18379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F350E8-FF0D-F2E4-E00E-335CAEC9C48A}"/>
                </a:ext>
              </a:extLst>
            </p:cNvPr>
            <p:cNvSpPr txBox="1"/>
            <p:nvPr/>
          </p:nvSpPr>
          <p:spPr>
            <a:xfrm>
              <a:off x="3197419" y="3314454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3600">
                  <a:latin typeface="Google Sans" panose="020B0503030502040204" pitchFamily="34" charset="0"/>
                </a:rPr>
                <a:t>Bảo mật database chưa tốt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DA701D-200C-14E9-BCE0-DFF5D7D9CCCA}"/>
                </a:ext>
              </a:extLst>
            </p:cNvPr>
            <p:cNvSpPr txBox="1"/>
            <p:nvPr/>
          </p:nvSpPr>
          <p:spPr>
            <a:xfrm>
              <a:off x="3197419" y="430994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3600">
                  <a:latin typeface="Google Sans" panose="020B0503030502040204" pitchFamily="34" charset="0"/>
                </a:rPr>
                <a:t>Hàm tính điểm số chưa được tối ưu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78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7482C-0E2E-8142-BEC3-7DFD13A71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09573A-8B4B-1F39-40E9-51632CC600DD}"/>
              </a:ext>
            </a:extLst>
          </p:cNvPr>
          <p:cNvSpPr/>
          <p:nvPr/>
        </p:nvSpPr>
        <p:spPr>
          <a:xfrm rot="3267044">
            <a:off x="-3616595" y="7429630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7AB7E37-4A29-BBA6-B573-779C442E7DD3}"/>
              </a:ext>
            </a:extLst>
          </p:cNvPr>
          <p:cNvSpPr/>
          <p:nvPr/>
        </p:nvSpPr>
        <p:spPr>
          <a:xfrm rot="9906486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CE8826A-CF8A-EC70-9B3B-7D846C7899AF}"/>
              </a:ext>
            </a:extLst>
          </p:cNvPr>
          <p:cNvSpPr/>
          <p:nvPr/>
        </p:nvSpPr>
        <p:spPr>
          <a:xfrm flipH="1">
            <a:off x="14630400" y="1166254"/>
            <a:ext cx="9986201" cy="12124527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4C710AF-ECDC-DE44-71CC-60581BC6A2DE}"/>
              </a:ext>
            </a:extLst>
          </p:cNvPr>
          <p:cNvSpPr txBox="1"/>
          <p:nvPr/>
        </p:nvSpPr>
        <p:spPr>
          <a:xfrm>
            <a:off x="2133600" y="3842967"/>
            <a:ext cx="35052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72" b="1" i="0" u="none" strike="noStrike" kern="1200" cap="none" spc="0" normalizeH="0" baseline="0" noProof="0">
                <a:ln>
                  <a:noFill/>
                </a:ln>
                <a:solidFill>
                  <a:srgbClr val="1C53A3"/>
                </a:solidFill>
                <a:effectLst/>
                <a:uLnTx/>
                <a:uFillTx/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Hướng phát triển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A84642-2CF4-0D4E-1129-990ED5BA1075}"/>
              </a:ext>
            </a:extLst>
          </p:cNvPr>
          <p:cNvGrpSpPr/>
          <p:nvPr/>
        </p:nvGrpSpPr>
        <p:grpSpPr>
          <a:xfrm>
            <a:off x="6858000" y="3619500"/>
            <a:ext cx="8229600" cy="2855080"/>
            <a:chOff x="6858000" y="3451365"/>
            <a:chExt cx="8229600" cy="28550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297DE2-6259-5702-C98A-75A2560AB700}"/>
                </a:ext>
              </a:extLst>
            </p:cNvPr>
            <p:cNvSpPr txBox="1"/>
            <p:nvPr/>
          </p:nvSpPr>
          <p:spPr>
            <a:xfrm>
              <a:off x="6858000" y="4457700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Hỗ trợ hiện code C++ từng dòng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31BF49-66F3-561D-98BF-037083895DE7}"/>
                </a:ext>
              </a:extLst>
            </p:cNvPr>
            <p:cNvSpPr txBox="1"/>
            <p:nvPr/>
          </p:nvSpPr>
          <p:spPr>
            <a:xfrm>
              <a:off x="6858000" y="546403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Tối ưu trải nghiệm người dùng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764D4A-8207-B80C-F19A-9755596C00A4}"/>
                </a:ext>
              </a:extLst>
            </p:cNvPr>
            <p:cNvSpPr txBox="1"/>
            <p:nvPr/>
          </p:nvSpPr>
          <p:spPr>
            <a:xfrm>
              <a:off x="6858000" y="345136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Tổng hợp thêm các thuật toán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15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2CF14-F839-D7E3-3874-AC6F060B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8384E6-1F75-32DD-4F14-221F86930611}"/>
              </a:ext>
            </a:extLst>
          </p:cNvPr>
          <p:cNvSpPr/>
          <p:nvPr/>
        </p:nvSpPr>
        <p:spPr>
          <a:xfrm rot="6480144">
            <a:off x="-4029419" y="7731522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8149A5-A17D-31DE-5241-A0179D2B3E42}"/>
              </a:ext>
            </a:extLst>
          </p:cNvPr>
          <p:cNvSpPr/>
          <p:nvPr/>
        </p:nvSpPr>
        <p:spPr>
          <a:xfrm rot="4964943">
            <a:off x="-4606950" y="-328899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110A9AE-AC97-14D4-420C-082026825FF0}"/>
              </a:ext>
            </a:extLst>
          </p:cNvPr>
          <p:cNvSpPr/>
          <p:nvPr/>
        </p:nvSpPr>
        <p:spPr>
          <a:xfrm rot="21305101" flipH="1">
            <a:off x="14230924" y="466372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921695-C441-836A-D151-8F9F39AF0210}"/>
              </a:ext>
            </a:extLst>
          </p:cNvPr>
          <p:cNvSpPr txBox="1"/>
          <p:nvPr/>
        </p:nvSpPr>
        <p:spPr>
          <a:xfrm>
            <a:off x="12570018" y="4156864"/>
            <a:ext cx="320338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Các công cụ hỗ trợ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3EC16-5DF0-C7C0-0917-1D5A96C437DD}"/>
              </a:ext>
            </a:extLst>
          </p:cNvPr>
          <p:cNvSpPr txBox="1"/>
          <p:nvPr/>
        </p:nvSpPr>
        <p:spPr>
          <a:xfrm>
            <a:off x="3197419" y="3314454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Husky.net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E370D-AD8F-D03B-1CDC-C57C262DD525}"/>
              </a:ext>
            </a:extLst>
          </p:cNvPr>
          <p:cNvSpPr txBox="1"/>
          <p:nvPr/>
        </p:nvSpPr>
        <p:spPr>
          <a:xfrm>
            <a:off x="3197419" y="4320789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Dotnet format &amp; XamlStyler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6F68E-20C5-49A2-50F1-9D0D1DAB85EC}"/>
              </a:ext>
            </a:extLst>
          </p:cNvPr>
          <p:cNvSpPr txBox="1"/>
          <p:nvPr/>
        </p:nvSpPr>
        <p:spPr>
          <a:xfrm>
            <a:off x="3197419" y="5327124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Deepsource &amp; CodeFactor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C8201-D63F-F8C7-CFD0-CEE94E504353}"/>
              </a:ext>
            </a:extLst>
          </p:cNvPr>
          <p:cNvSpPr txBox="1"/>
          <p:nvPr/>
        </p:nvSpPr>
        <p:spPr>
          <a:xfrm>
            <a:off x="3197419" y="6327915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Git-cliff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3EEB2-3E06-4C67-6C58-D45D857095CC}"/>
              </a:ext>
            </a:extLst>
          </p:cNvPr>
          <p:cNvSpPr txBox="1"/>
          <p:nvPr/>
        </p:nvSpPr>
        <p:spPr>
          <a:xfrm>
            <a:off x="3197419" y="7252552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Commitlint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9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5FB14-0BAA-0A5D-B151-57D926C8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2AB4AC-28BE-CD97-74F0-08C435E2435E}"/>
              </a:ext>
            </a:extLst>
          </p:cNvPr>
          <p:cNvSpPr/>
          <p:nvPr/>
        </p:nvSpPr>
        <p:spPr>
          <a:xfrm>
            <a:off x="12072895" y="0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37E2F13-1972-DFFF-A565-ED1786D154ED}"/>
              </a:ext>
            </a:extLst>
          </p:cNvPr>
          <p:cNvSpPr/>
          <p:nvPr/>
        </p:nvSpPr>
        <p:spPr>
          <a:xfrm flipH="1">
            <a:off x="-1325040" y="1028700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2064D4A-9D8D-A4CF-A122-E411CF3D6BDB}"/>
              </a:ext>
            </a:extLst>
          </p:cNvPr>
          <p:cNvSpPr txBox="1"/>
          <p:nvPr/>
        </p:nvSpPr>
        <p:spPr>
          <a:xfrm>
            <a:off x="3689150" y="4361514"/>
            <a:ext cx="10909700" cy="96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7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rick Hand" panose="00000500000000000000" pitchFamily="2" charset="0"/>
                <a:ea typeface="HK Grotesk Medium"/>
                <a:cs typeface="HK Grotesk Medium"/>
                <a:sym typeface="HK Grotesk Medium"/>
              </a:rPr>
              <a:t>VISORT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6E26E9D-CE31-6563-6298-2377295BC5AF}"/>
              </a:ext>
            </a:extLst>
          </p:cNvPr>
          <p:cNvSpPr/>
          <p:nvPr/>
        </p:nvSpPr>
        <p:spPr>
          <a:xfrm rot="-6516449" flipH="1">
            <a:off x="17054054" y="3440172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70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09123">
            <a:off x="15362119" y="-2528554"/>
            <a:ext cx="4429841" cy="7710167"/>
          </a:xfrm>
          <a:custGeom>
            <a:avLst/>
            <a:gdLst/>
            <a:ahLst/>
            <a:cxnLst/>
            <a:rect l="l" t="t" r="r" b="b"/>
            <a:pathLst>
              <a:path w="4429841" h="7710167">
                <a:moveTo>
                  <a:pt x="0" y="0"/>
                </a:moveTo>
                <a:lnTo>
                  <a:pt x="4429841" y="0"/>
                </a:lnTo>
                <a:lnTo>
                  <a:pt x="4429841" y="7710167"/>
                </a:lnTo>
                <a:lnTo>
                  <a:pt x="0" y="7710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3149751">
            <a:off x="-3741213" y="4822482"/>
            <a:ext cx="8970610" cy="7437451"/>
          </a:xfrm>
          <a:custGeom>
            <a:avLst/>
            <a:gdLst/>
            <a:ahLst/>
            <a:cxnLst/>
            <a:rect l="l" t="t" r="r" b="b"/>
            <a:pathLst>
              <a:path w="8970610" h="7437451">
                <a:moveTo>
                  <a:pt x="0" y="0"/>
                </a:moveTo>
                <a:lnTo>
                  <a:pt x="8970610" y="0"/>
                </a:lnTo>
                <a:lnTo>
                  <a:pt x="8970610" y="7437451"/>
                </a:lnTo>
                <a:lnTo>
                  <a:pt x="0" y="743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61293" y="4620107"/>
            <a:ext cx="105654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Here are some predictions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79964">
            <a:off x="-4205763" y="5951842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2700000">
            <a:off x="14872895" y="-3309112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57600" y="1964763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Virtual Presence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733800" y="3988372"/>
            <a:ext cx="3787282" cy="4057927"/>
            <a:chOff x="0" y="-47625"/>
            <a:chExt cx="5049709" cy="5410571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 b="1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Here are some predictions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11227"/>
              <a:ext cx="5049709" cy="3151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Current trends on virtual presence will provide the groundwork for truly immersive communication designed to transcend time and space.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02909" y="3988372"/>
            <a:ext cx="3787282" cy="4442134"/>
            <a:chOff x="0" y="-47625"/>
            <a:chExt cx="5049709" cy="59228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What's in</a:t>
              </a:r>
            </a:p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store for us?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11227"/>
              <a:ext cx="5049709" cy="3663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Next generation holographic communication will soon change the way we work and conduct meetings in the workplace, significantly unifying geographically dispersed employees.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72018" y="3988372"/>
            <a:ext cx="3787282" cy="4442136"/>
            <a:chOff x="0" y="-47625"/>
            <a:chExt cx="5049709" cy="59228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Future of Technology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11229"/>
              <a:ext cx="5049709" cy="3663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With 3D holographic avatars and images, offices can significantly reduce the cost of transporting employees in one place, minimizing airspace travel hazards on the environment.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762329" y="3406824"/>
            <a:ext cx="8532565" cy="8938878"/>
          </a:xfrm>
          <a:custGeom>
            <a:avLst/>
            <a:gdLst/>
            <a:ahLst/>
            <a:cxnLst/>
            <a:rect l="l" t="t" r="r" b="b"/>
            <a:pathLst>
              <a:path w="8532565" h="8938878">
                <a:moveTo>
                  <a:pt x="0" y="0"/>
                </a:moveTo>
                <a:lnTo>
                  <a:pt x="8532565" y="0"/>
                </a:lnTo>
                <a:lnTo>
                  <a:pt x="8532565" y="8938878"/>
                </a:lnTo>
                <a:lnTo>
                  <a:pt x="0" y="893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13878" y="3619506"/>
            <a:ext cx="5307614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23740" y="3032482"/>
            <a:ext cx="4530710" cy="4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pre-written keywords and through machine learning.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FFFFFF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76663" y="-613895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983229" y="80012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Rise of Augmented Reality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00935" y="4548884"/>
            <a:ext cx="3818865" cy="3891593"/>
            <a:chOff x="0" y="-28575"/>
            <a:chExt cx="5091820" cy="5188791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5091820" cy="1809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b="1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Here are some predictions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7761"/>
              <a:ext cx="5091820" cy="303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It's time we see and engage with the world differently. Right now, we experience augmented reality through games, but there's a lot to it more than entertainment.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4568" y="4548884"/>
            <a:ext cx="3818865" cy="3506872"/>
            <a:chOff x="0" y="-28575"/>
            <a:chExt cx="5091820" cy="467583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091820" cy="1802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What's in</a:t>
              </a:r>
            </a:p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store for us?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27761"/>
              <a:ext cx="5091820" cy="2519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Real use cases of augmented reality include medical training, classroom education, business logistics, and the tourism industry.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68200" y="4548884"/>
            <a:ext cx="3818865" cy="3891593"/>
            <a:chOff x="0" y="-28575"/>
            <a:chExt cx="5091820" cy="518879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091820" cy="1809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Future of Technology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27761"/>
              <a:ext cx="5091820" cy="303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Augmented reality is an emerging player in the tech economy. We can only expect further innovation and improvements in this area of communication.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96105">
            <a:off x="11469507" y="-3355796"/>
            <a:ext cx="9461780" cy="11487813"/>
          </a:xfrm>
          <a:custGeom>
            <a:avLst/>
            <a:gdLst/>
            <a:ahLst/>
            <a:cxnLst/>
            <a:rect l="l" t="t" r="r" b="b"/>
            <a:pathLst>
              <a:path w="9461780" h="11487813">
                <a:moveTo>
                  <a:pt x="0" y="0"/>
                </a:moveTo>
                <a:lnTo>
                  <a:pt x="9461780" y="0"/>
                </a:lnTo>
                <a:lnTo>
                  <a:pt x="9461780" y="11487813"/>
                </a:lnTo>
                <a:lnTo>
                  <a:pt x="0" y="1148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2962628"/>
            <a:ext cx="8934485" cy="6727982"/>
            <a:chOff x="0" y="39581"/>
            <a:chExt cx="11912647" cy="8970644"/>
          </a:xfrm>
        </p:grpSpPr>
        <p:sp>
          <p:nvSpPr>
            <p:cNvPr id="4" name="TextBox 4"/>
            <p:cNvSpPr txBox="1"/>
            <p:nvPr/>
          </p:nvSpPr>
          <p:spPr>
            <a:xfrm>
              <a:off x="0" y="2250785"/>
              <a:ext cx="1191264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Whole Brain Emulation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079593"/>
              <a:ext cx="7538418" cy="293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1070</Words>
  <Application>Microsoft Office PowerPoint</Application>
  <PresentationFormat>Custom</PresentationFormat>
  <Paragraphs>131</Paragraphs>
  <Slides>47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Patrick Hand</vt:lpstr>
      <vt:lpstr>Google Sans</vt:lpstr>
      <vt:lpstr>Arial</vt:lpstr>
      <vt:lpstr>Google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Simple Modern Abstract  IT Communication Keynote Presentation</dc:title>
  <dc:creator>Kevin Nitro</dc:creator>
  <cp:lastModifiedBy>Kevin Nitro</cp:lastModifiedBy>
  <cp:revision>2</cp:revision>
  <dcterms:created xsi:type="dcterms:W3CDTF">2006-08-16T00:00:00Z</dcterms:created>
  <dcterms:modified xsi:type="dcterms:W3CDTF">2024-11-30T05:06:19Z</dcterms:modified>
  <dc:identifier>DAGVCcEV2YM</dc:identifier>
</cp:coreProperties>
</file>